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69" d="100"/>
          <a:sy n="69" d="100"/>
        </p:scale>
        <p:origin x="408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CE008C1-C83D-4FCF-9835-5EE1AC82A756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228AE6F-A777-4174-ADB9-BDA5A12EF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65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08C1-C83D-4FCF-9835-5EE1AC82A756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AE6F-A777-4174-ADB9-BDA5A12EF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08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E008C1-C83D-4FCF-9835-5EE1AC82A756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28AE6F-A777-4174-ADB9-BDA5A12EF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971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E008C1-C83D-4FCF-9835-5EE1AC82A756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28AE6F-A777-4174-ADB9-BDA5A12EF51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9897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E008C1-C83D-4FCF-9835-5EE1AC82A756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28AE6F-A777-4174-ADB9-BDA5A12EF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442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08C1-C83D-4FCF-9835-5EE1AC82A756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AE6F-A777-4174-ADB9-BDA5A12EF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729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08C1-C83D-4FCF-9835-5EE1AC82A756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AE6F-A777-4174-ADB9-BDA5A12EF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214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08C1-C83D-4FCF-9835-5EE1AC82A756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AE6F-A777-4174-ADB9-BDA5A12EF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105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E008C1-C83D-4FCF-9835-5EE1AC82A756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28AE6F-A777-4174-ADB9-BDA5A12EF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6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08C1-C83D-4FCF-9835-5EE1AC82A756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AE6F-A777-4174-ADB9-BDA5A12EF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45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E008C1-C83D-4FCF-9835-5EE1AC82A756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28AE6F-A777-4174-ADB9-BDA5A12EF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0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08C1-C83D-4FCF-9835-5EE1AC82A756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AE6F-A777-4174-ADB9-BDA5A12EF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59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08C1-C83D-4FCF-9835-5EE1AC82A756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AE6F-A777-4174-ADB9-BDA5A12EF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22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08C1-C83D-4FCF-9835-5EE1AC82A756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AE6F-A777-4174-ADB9-BDA5A12EF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90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08C1-C83D-4FCF-9835-5EE1AC82A756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AE6F-A777-4174-ADB9-BDA5A12EF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16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08C1-C83D-4FCF-9835-5EE1AC82A756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AE6F-A777-4174-ADB9-BDA5A12EF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611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08C1-C83D-4FCF-9835-5EE1AC82A756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AE6F-A777-4174-ADB9-BDA5A12EF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8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008C1-C83D-4FCF-9835-5EE1AC82A756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8AE6F-A777-4174-ADB9-BDA5A12EF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62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or2u.net/" TargetMode="External"/><Relationship Id="rId2" Type="http://schemas.openxmlformats.org/officeDocument/2006/relationships/hyperlink" Target="http://www.beebusinessbee.co.uk/index.php/business-qualifications/btec-nationals-business-level-3/btec-nationals-201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BTEC Business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Unit 3: </a:t>
            </a:r>
            <a:r>
              <a:rPr lang="en-GB" b="1" dirty="0"/>
              <a:t>Personal and Business Finance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60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 Current accounts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Different types, features, advantages and disadvantages, different services offered:</a:t>
            </a:r>
          </a:p>
          <a:p>
            <a:r>
              <a:rPr lang="en-GB" dirty="0" smtClean="0"/>
              <a:t>standard</a:t>
            </a:r>
            <a:endParaRPr lang="en-GB" dirty="0"/>
          </a:p>
          <a:p>
            <a:r>
              <a:rPr lang="en-GB" dirty="0" smtClean="0"/>
              <a:t>packaged</a:t>
            </a:r>
            <a:r>
              <a:rPr lang="en-GB" dirty="0"/>
              <a:t>, premium</a:t>
            </a:r>
          </a:p>
          <a:p>
            <a:r>
              <a:rPr lang="en-GB" dirty="0" smtClean="0"/>
              <a:t>basic</a:t>
            </a:r>
            <a:endParaRPr lang="en-GB" dirty="0"/>
          </a:p>
          <a:p>
            <a:r>
              <a:rPr lang="en-GB" dirty="0" smtClean="0"/>
              <a:t>student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54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558" y="764373"/>
            <a:ext cx="9388642" cy="1293028"/>
          </a:xfrm>
        </p:spPr>
        <p:txBody>
          <a:bodyPr anchor="b"/>
          <a:lstStyle/>
          <a:p>
            <a:r>
              <a:rPr lang="en-GB" dirty="0" smtClean="0"/>
              <a:t>6. Managing personal finance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Suitability </a:t>
            </a:r>
            <a:r>
              <a:rPr lang="en-GB" dirty="0"/>
              <a:t>of different financial products and services against individual needs.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Different </a:t>
            </a:r>
            <a:r>
              <a:rPr lang="en-GB" dirty="0"/>
              <a:t>types of borrowing, features, advantages and disadvantages:</a:t>
            </a:r>
          </a:p>
          <a:p>
            <a:pPr lvl="1"/>
            <a:r>
              <a:rPr lang="en-GB" dirty="0" smtClean="0"/>
              <a:t>overdraft</a:t>
            </a:r>
            <a:endParaRPr lang="en-GB" dirty="0"/>
          </a:p>
          <a:p>
            <a:pPr lvl="1"/>
            <a:r>
              <a:rPr lang="en-GB" dirty="0" smtClean="0"/>
              <a:t>personal </a:t>
            </a:r>
            <a:r>
              <a:rPr lang="en-GB" dirty="0"/>
              <a:t>loans</a:t>
            </a:r>
          </a:p>
          <a:p>
            <a:pPr lvl="1"/>
            <a:r>
              <a:rPr lang="en-GB" dirty="0" smtClean="0"/>
              <a:t>hire </a:t>
            </a:r>
            <a:r>
              <a:rPr lang="en-GB" dirty="0"/>
              <a:t>purchase</a:t>
            </a:r>
          </a:p>
          <a:p>
            <a:pPr lvl="1"/>
            <a:r>
              <a:rPr lang="en-GB" dirty="0" smtClean="0"/>
              <a:t>mortgages</a:t>
            </a:r>
            <a:endParaRPr lang="en-GB" dirty="0"/>
          </a:p>
          <a:p>
            <a:pPr lvl="1"/>
            <a:r>
              <a:rPr lang="en-GB" dirty="0" smtClean="0"/>
              <a:t>credit </a:t>
            </a:r>
            <a:r>
              <a:rPr lang="en-GB" dirty="0"/>
              <a:t>cards</a:t>
            </a:r>
          </a:p>
          <a:p>
            <a:pPr lvl="1"/>
            <a:r>
              <a:rPr lang="en-GB" dirty="0" smtClean="0"/>
              <a:t>payday </a:t>
            </a:r>
            <a:r>
              <a:rPr lang="en-GB" dirty="0"/>
              <a:t>loans</a:t>
            </a:r>
          </a:p>
        </p:txBody>
      </p:sp>
    </p:spTree>
    <p:extLst>
      <p:ext uri="{BB962C8B-B14F-4D97-AF65-F5344CB8AC3E}">
        <p14:creationId xmlns:p14="http://schemas.microsoft.com/office/powerpoint/2010/main" val="18962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7. investment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Different types of saving and investment features, advantages and disadvantages:</a:t>
            </a:r>
          </a:p>
          <a:p>
            <a:pPr lvl="1"/>
            <a:r>
              <a:rPr lang="en-GB" dirty="0" smtClean="0"/>
              <a:t>individual </a:t>
            </a:r>
            <a:r>
              <a:rPr lang="en-GB" dirty="0"/>
              <a:t>savings accounts (ISAs)</a:t>
            </a:r>
          </a:p>
          <a:p>
            <a:pPr lvl="1"/>
            <a:r>
              <a:rPr lang="en-GB" dirty="0" smtClean="0"/>
              <a:t>deposit </a:t>
            </a:r>
            <a:r>
              <a:rPr lang="en-GB" dirty="0"/>
              <a:t>and savings accounts</a:t>
            </a:r>
          </a:p>
          <a:p>
            <a:pPr lvl="1"/>
            <a:r>
              <a:rPr lang="en-GB" dirty="0" smtClean="0"/>
              <a:t>premium </a:t>
            </a:r>
            <a:r>
              <a:rPr lang="en-GB" dirty="0"/>
              <a:t>bonds</a:t>
            </a:r>
          </a:p>
          <a:p>
            <a:pPr lvl="1"/>
            <a:r>
              <a:rPr lang="en-GB" dirty="0" smtClean="0"/>
              <a:t>bonds </a:t>
            </a:r>
            <a:r>
              <a:rPr lang="en-GB" dirty="0"/>
              <a:t>and gilts</a:t>
            </a:r>
          </a:p>
          <a:p>
            <a:pPr lvl="1"/>
            <a:r>
              <a:rPr lang="en-GB" dirty="0" smtClean="0"/>
              <a:t>shares</a:t>
            </a:r>
            <a:endParaRPr lang="en-GB" dirty="0"/>
          </a:p>
          <a:p>
            <a:pPr lvl="1"/>
            <a:r>
              <a:rPr lang="en-GB" dirty="0" smtClean="0"/>
              <a:t>pensions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29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8. Risk and reward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Risks </a:t>
            </a:r>
            <a:r>
              <a:rPr lang="en-GB" dirty="0"/>
              <a:t>and rewards of saving versus investment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Different </a:t>
            </a:r>
            <a:r>
              <a:rPr lang="en-GB" dirty="0"/>
              <a:t>insurance products:</a:t>
            </a:r>
          </a:p>
          <a:p>
            <a:pPr lvl="1"/>
            <a:r>
              <a:rPr lang="en-GB" dirty="0" smtClean="0"/>
              <a:t>products </a:t>
            </a:r>
            <a:r>
              <a:rPr lang="en-GB" dirty="0"/>
              <a:t>(car, home and contents, life assurance and insurance, travel, pet, health)</a:t>
            </a:r>
          </a:p>
          <a:p>
            <a:pPr lvl="1"/>
            <a:r>
              <a:rPr lang="en-GB" dirty="0" smtClean="0"/>
              <a:t>different </a:t>
            </a:r>
            <a:r>
              <a:rPr lang="en-GB" dirty="0"/>
              <a:t>types of insurance policy for each product</a:t>
            </a:r>
          </a:p>
          <a:p>
            <a:pPr lvl="1"/>
            <a:r>
              <a:rPr lang="en-GB" dirty="0" smtClean="0"/>
              <a:t>features </a:t>
            </a:r>
            <a:r>
              <a:rPr lang="en-GB" dirty="0"/>
              <a:t>of different types of insurance</a:t>
            </a:r>
          </a:p>
          <a:p>
            <a:pPr lvl="1"/>
            <a:r>
              <a:rPr lang="en-GB" dirty="0" smtClean="0"/>
              <a:t>advantages </a:t>
            </a:r>
            <a:r>
              <a:rPr lang="en-GB" dirty="0"/>
              <a:t>and disadvantages of different types and features.</a:t>
            </a:r>
          </a:p>
        </p:txBody>
      </p:sp>
    </p:spTree>
    <p:extLst>
      <p:ext uri="{BB962C8B-B14F-4D97-AF65-F5344CB8AC3E}">
        <p14:creationId xmlns:p14="http://schemas.microsoft.com/office/powerpoint/2010/main" val="32982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316" y="202899"/>
            <a:ext cx="8610600" cy="1293028"/>
          </a:xfrm>
        </p:spPr>
        <p:txBody>
          <a:bodyPr anchor="b">
            <a:normAutofit/>
          </a:bodyPr>
          <a:lstStyle/>
          <a:p>
            <a:r>
              <a:rPr lang="en-GB" sz="2800" dirty="0"/>
              <a:t>9</a:t>
            </a:r>
            <a:r>
              <a:rPr lang="en-GB" sz="2800" dirty="0" smtClean="0"/>
              <a:t>. </a:t>
            </a:r>
            <a:r>
              <a:rPr lang="en-GB" sz="2800" dirty="0"/>
              <a:t>Explore the personal finance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64632"/>
            <a:ext cx="10820400" cy="4454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Features of financial institutions</a:t>
            </a:r>
          </a:p>
          <a:p>
            <a:pPr marL="0" indent="0">
              <a:buNone/>
            </a:pPr>
            <a:endParaRPr lang="en-GB" sz="500" dirty="0" smtClean="0"/>
          </a:p>
          <a:p>
            <a:pPr marL="0" indent="0">
              <a:buNone/>
            </a:pPr>
            <a:r>
              <a:rPr lang="en-GB" dirty="0" smtClean="0"/>
              <a:t>Types </a:t>
            </a:r>
            <a:r>
              <a:rPr lang="en-GB" dirty="0"/>
              <a:t>of organisations and their advantages and disadvantages:</a:t>
            </a:r>
          </a:p>
          <a:p>
            <a:pPr lvl="1"/>
            <a:r>
              <a:rPr lang="en-GB" dirty="0" smtClean="0"/>
              <a:t>Bank </a:t>
            </a:r>
            <a:r>
              <a:rPr lang="en-GB" dirty="0"/>
              <a:t>of England</a:t>
            </a:r>
          </a:p>
          <a:p>
            <a:pPr lvl="1"/>
            <a:r>
              <a:rPr lang="en-GB" dirty="0" smtClean="0"/>
              <a:t>banks</a:t>
            </a:r>
            <a:endParaRPr lang="en-GB" dirty="0"/>
          </a:p>
          <a:p>
            <a:pPr lvl="1"/>
            <a:r>
              <a:rPr lang="en-GB" dirty="0" smtClean="0"/>
              <a:t>building </a:t>
            </a:r>
            <a:r>
              <a:rPr lang="en-GB" dirty="0"/>
              <a:t>societies</a:t>
            </a:r>
          </a:p>
          <a:p>
            <a:pPr lvl="1"/>
            <a:r>
              <a:rPr lang="en-GB" dirty="0" smtClean="0"/>
              <a:t>credit </a:t>
            </a:r>
            <a:r>
              <a:rPr lang="en-GB" dirty="0"/>
              <a:t>unions</a:t>
            </a:r>
          </a:p>
          <a:p>
            <a:pPr lvl="1"/>
            <a:r>
              <a:rPr lang="en-GB" dirty="0" smtClean="0"/>
              <a:t>National </a:t>
            </a:r>
            <a:r>
              <a:rPr lang="en-GB" dirty="0"/>
              <a:t>Savings and investments</a:t>
            </a:r>
          </a:p>
          <a:p>
            <a:pPr lvl="1"/>
            <a:r>
              <a:rPr lang="en-GB" dirty="0" smtClean="0"/>
              <a:t>insurance </a:t>
            </a:r>
            <a:r>
              <a:rPr lang="en-GB" dirty="0"/>
              <a:t>companies</a:t>
            </a:r>
          </a:p>
          <a:p>
            <a:pPr lvl="1"/>
            <a:r>
              <a:rPr lang="en-GB" dirty="0" smtClean="0"/>
              <a:t>pension </a:t>
            </a:r>
            <a:r>
              <a:rPr lang="en-GB" dirty="0"/>
              <a:t>companies</a:t>
            </a:r>
          </a:p>
          <a:p>
            <a:pPr lvl="1"/>
            <a:r>
              <a:rPr lang="en-GB" dirty="0" smtClean="0"/>
              <a:t>pawnbrokers</a:t>
            </a:r>
            <a:endParaRPr lang="en-GB" dirty="0"/>
          </a:p>
          <a:p>
            <a:pPr lvl="1"/>
            <a:r>
              <a:rPr lang="en-GB" dirty="0" smtClean="0"/>
              <a:t>payday </a:t>
            </a:r>
            <a:r>
              <a:rPr lang="en-GB" dirty="0"/>
              <a:t>loans.</a:t>
            </a:r>
          </a:p>
        </p:txBody>
      </p:sp>
    </p:spTree>
    <p:extLst>
      <p:ext uri="{BB962C8B-B14F-4D97-AF65-F5344CB8AC3E}">
        <p14:creationId xmlns:p14="http://schemas.microsoft.com/office/powerpoint/2010/main" val="101420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sz="3200" dirty="0" smtClean="0"/>
              <a:t>10. </a:t>
            </a:r>
            <a:r>
              <a:rPr lang="en-GB" sz="3200" dirty="0"/>
              <a:t>Communicating with customers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194560"/>
            <a:ext cx="11121189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Methods of interacting with customers, advantages and disadvantages:</a:t>
            </a:r>
          </a:p>
          <a:p>
            <a:pPr lvl="1"/>
            <a:r>
              <a:rPr lang="en-GB" sz="2400" dirty="0" smtClean="0"/>
              <a:t>branch</a:t>
            </a:r>
            <a:endParaRPr lang="en-GB" sz="2400" dirty="0"/>
          </a:p>
          <a:p>
            <a:pPr lvl="1"/>
            <a:r>
              <a:rPr lang="en-GB" sz="2400" dirty="0" smtClean="0"/>
              <a:t>online </a:t>
            </a:r>
            <a:r>
              <a:rPr lang="en-GB" sz="2400" dirty="0"/>
              <a:t>banking</a:t>
            </a:r>
          </a:p>
          <a:p>
            <a:pPr lvl="1"/>
            <a:r>
              <a:rPr lang="en-GB" sz="2400" dirty="0" smtClean="0"/>
              <a:t>telephone </a:t>
            </a:r>
            <a:r>
              <a:rPr lang="en-GB" sz="2400" dirty="0"/>
              <a:t>banking</a:t>
            </a:r>
          </a:p>
          <a:p>
            <a:pPr lvl="1"/>
            <a:r>
              <a:rPr lang="en-GB" sz="2400" dirty="0" smtClean="0"/>
              <a:t>mobile banking</a:t>
            </a:r>
          </a:p>
          <a:p>
            <a:pPr lvl="1"/>
            <a:r>
              <a:rPr lang="en-GB" sz="2400" dirty="0" smtClean="0"/>
              <a:t>postal </a:t>
            </a:r>
            <a:r>
              <a:rPr lang="en-GB" sz="2400" dirty="0"/>
              <a:t>banking</a:t>
            </a:r>
          </a:p>
        </p:txBody>
      </p:sp>
    </p:spTree>
    <p:extLst>
      <p:ext uri="{BB962C8B-B14F-4D97-AF65-F5344CB8AC3E}">
        <p14:creationId xmlns:p14="http://schemas.microsoft.com/office/powerpoint/2010/main" val="15095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63" y="636036"/>
            <a:ext cx="11534274" cy="1293028"/>
          </a:xfrm>
        </p:spPr>
        <p:txBody>
          <a:bodyPr anchor="b">
            <a:noAutofit/>
          </a:bodyPr>
          <a:lstStyle/>
          <a:p>
            <a:r>
              <a:rPr lang="en-GB" sz="2800" dirty="0" smtClean="0"/>
              <a:t>11. </a:t>
            </a:r>
            <a:r>
              <a:rPr lang="en-GB" sz="2800" dirty="0"/>
              <a:t>Consumer protection in relation to personal </a:t>
            </a:r>
            <a:r>
              <a:rPr lang="en-GB" sz="2800" dirty="0" smtClean="0"/>
              <a:t>finance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Function</a:t>
            </a:r>
            <a:r>
              <a:rPr lang="en-GB" sz="2800" dirty="0"/>
              <a:t>, role and responsibilities of:</a:t>
            </a:r>
          </a:p>
          <a:p>
            <a:pPr lvl="1"/>
            <a:r>
              <a:rPr lang="en-GB" sz="2800" dirty="0" smtClean="0"/>
              <a:t>Financial </a:t>
            </a:r>
            <a:r>
              <a:rPr lang="en-GB" sz="2800" dirty="0"/>
              <a:t>Conduct Authority (FCA)</a:t>
            </a:r>
          </a:p>
          <a:p>
            <a:pPr lvl="1"/>
            <a:r>
              <a:rPr lang="en-GB" sz="2800" dirty="0" smtClean="0"/>
              <a:t>Financial </a:t>
            </a:r>
            <a:r>
              <a:rPr lang="en-GB" sz="2800" dirty="0"/>
              <a:t>Ombudsmen Service (FOS)</a:t>
            </a:r>
          </a:p>
          <a:p>
            <a:pPr lvl="1"/>
            <a:r>
              <a:rPr lang="en-GB" sz="2800" dirty="0" smtClean="0"/>
              <a:t>Financial </a:t>
            </a:r>
            <a:r>
              <a:rPr lang="en-GB" sz="2800" dirty="0"/>
              <a:t>Services Compensation Scheme (FSCS)</a:t>
            </a:r>
          </a:p>
          <a:p>
            <a:pPr lvl="1"/>
            <a:r>
              <a:rPr lang="en-GB" sz="2800" dirty="0" smtClean="0"/>
              <a:t>legislation </a:t>
            </a:r>
            <a:r>
              <a:rPr lang="en-GB" sz="2800" dirty="0"/>
              <a:t>– consumer credit.</a:t>
            </a:r>
          </a:p>
        </p:txBody>
      </p:sp>
    </p:spTree>
    <p:extLst>
      <p:ext uri="{BB962C8B-B14F-4D97-AF65-F5344CB8AC3E}">
        <p14:creationId xmlns:p14="http://schemas.microsoft.com/office/powerpoint/2010/main" val="172613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sz="3200" dirty="0" smtClean="0"/>
              <a:t>12. </a:t>
            </a:r>
            <a:r>
              <a:rPr lang="en-GB" sz="3200" dirty="0"/>
              <a:t>Information guidance and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Function, role and responsibilities, advantages and disadvantages of:</a:t>
            </a:r>
          </a:p>
          <a:p>
            <a:pPr lvl="1"/>
            <a:r>
              <a:rPr lang="en-GB" sz="2800" dirty="0" smtClean="0"/>
              <a:t>Citizens </a:t>
            </a:r>
            <a:r>
              <a:rPr lang="en-GB" sz="2800" dirty="0"/>
              <a:t>Advice</a:t>
            </a:r>
          </a:p>
          <a:p>
            <a:pPr lvl="1"/>
            <a:r>
              <a:rPr lang="en-GB" sz="2800" dirty="0" smtClean="0"/>
              <a:t>independent </a:t>
            </a:r>
            <a:r>
              <a:rPr lang="en-GB" sz="2800" dirty="0"/>
              <a:t>financial advisor (IFA)</a:t>
            </a:r>
          </a:p>
          <a:p>
            <a:pPr lvl="1"/>
            <a:r>
              <a:rPr lang="en-GB" sz="2800" dirty="0" smtClean="0"/>
              <a:t>price </a:t>
            </a:r>
            <a:r>
              <a:rPr lang="en-GB" sz="2800" dirty="0"/>
              <a:t>comparison websites</a:t>
            </a:r>
          </a:p>
          <a:p>
            <a:pPr lvl="1"/>
            <a:r>
              <a:rPr lang="en-GB" sz="2800" dirty="0" smtClean="0"/>
              <a:t>debt </a:t>
            </a:r>
            <a:r>
              <a:rPr lang="en-GB" sz="2800" dirty="0"/>
              <a:t>counsellors</a:t>
            </a:r>
          </a:p>
          <a:p>
            <a:pPr lvl="1"/>
            <a:r>
              <a:rPr lang="en-GB" sz="2800" dirty="0" smtClean="0"/>
              <a:t>Individual </a:t>
            </a:r>
            <a:r>
              <a:rPr lang="en-GB" sz="2800" dirty="0"/>
              <a:t>Voluntary Arrangements (IVAs)</a:t>
            </a:r>
          </a:p>
          <a:p>
            <a:pPr lvl="1"/>
            <a:r>
              <a:rPr lang="en-GB" sz="2800" dirty="0" smtClean="0"/>
              <a:t>bankruptcy</a:t>
            </a:r>
            <a:r>
              <a:rPr lang="en-GB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78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0484" y="539783"/>
            <a:ext cx="9035716" cy="1293028"/>
          </a:xfrm>
        </p:spPr>
        <p:txBody>
          <a:bodyPr anchor="b">
            <a:normAutofit/>
          </a:bodyPr>
          <a:lstStyle/>
          <a:p>
            <a:r>
              <a:rPr lang="en-GB" sz="2800" dirty="0" smtClean="0"/>
              <a:t>13. </a:t>
            </a:r>
            <a:r>
              <a:rPr lang="en-GB" sz="2800" dirty="0"/>
              <a:t>Understand the purpose of accounting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/>
              <a:t>Purpose of accounting</a:t>
            </a:r>
          </a:p>
          <a:p>
            <a:pPr lvl="1"/>
            <a:r>
              <a:rPr lang="en-GB" sz="2800" dirty="0" smtClean="0"/>
              <a:t>Recording </a:t>
            </a:r>
            <a:r>
              <a:rPr lang="en-GB" sz="2800" dirty="0"/>
              <a:t>transactions.</a:t>
            </a:r>
          </a:p>
          <a:p>
            <a:pPr lvl="1"/>
            <a:r>
              <a:rPr lang="en-GB" sz="2800" dirty="0" smtClean="0"/>
              <a:t>Management </a:t>
            </a:r>
            <a:r>
              <a:rPr lang="en-GB" sz="2800" dirty="0"/>
              <a:t>of business (planning, monitoring and controlling).</a:t>
            </a:r>
          </a:p>
          <a:p>
            <a:pPr lvl="1"/>
            <a:r>
              <a:rPr lang="en-GB" sz="2800" dirty="0" smtClean="0"/>
              <a:t>Compliance </a:t>
            </a:r>
            <a:r>
              <a:rPr lang="en-GB" sz="2800" dirty="0"/>
              <a:t>(preventing fraud, compliance with law and regulations).</a:t>
            </a:r>
          </a:p>
          <a:p>
            <a:pPr lvl="1"/>
            <a:r>
              <a:rPr lang="en-GB" sz="2800" dirty="0" smtClean="0"/>
              <a:t>Measuring </a:t>
            </a:r>
            <a:r>
              <a:rPr lang="en-GB" sz="2800" dirty="0"/>
              <a:t>performance.</a:t>
            </a:r>
          </a:p>
          <a:p>
            <a:pPr lvl="1"/>
            <a:r>
              <a:rPr lang="en-GB" sz="2800" dirty="0" smtClean="0"/>
              <a:t>Control </a:t>
            </a:r>
            <a:r>
              <a:rPr lang="en-GB" sz="2800" dirty="0"/>
              <a:t>– assisting with the prevention of fraud, trade receivables and trade payables.</a:t>
            </a:r>
          </a:p>
        </p:txBody>
      </p:sp>
    </p:spTree>
    <p:extLst>
      <p:ext uri="{BB962C8B-B14F-4D97-AF65-F5344CB8AC3E}">
        <p14:creationId xmlns:p14="http://schemas.microsoft.com/office/powerpoint/2010/main" val="3091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99152"/>
            <a:ext cx="8610600" cy="1293028"/>
          </a:xfrm>
        </p:spPr>
        <p:txBody>
          <a:bodyPr>
            <a:normAutofit/>
          </a:bodyPr>
          <a:lstStyle/>
          <a:p>
            <a:r>
              <a:rPr lang="en-GB" dirty="0" smtClean="0"/>
              <a:t>14. INCOME</a:t>
            </a:r>
            <a:br>
              <a:rPr lang="en-GB" dirty="0" smtClean="0"/>
            </a:br>
            <a:r>
              <a:rPr lang="en-GB" b="1" dirty="0"/>
              <a:t>Types of </a:t>
            </a:r>
            <a:r>
              <a:rPr lang="en-GB" b="1" dirty="0" smtClean="0"/>
              <a:t>income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92180"/>
            <a:ext cx="10820400" cy="4626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Capital </a:t>
            </a:r>
            <a:r>
              <a:rPr lang="en-GB" dirty="0"/>
              <a:t>income:</a:t>
            </a:r>
          </a:p>
          <a:p>
            <a:pPr lvl="1"/>
            <a:r>
              <a:rPr lang="en-GB" dirty="0" smtClean="0"/>
              <a:t>loan</a:t>
            </a:r>
            <a:endParaRPr lang="en-GB" dirty="0"/>
          </a:p>
          <a:p>
            <a:pPr lvl="1"/>
            <a:r>
              <a:rPr lang="en-GB" dirty="0" smtClean="0"/>
              <a:t>mortgages</a:t>
            </a:r>
            <a:endParaRPr lang="en-GB" dirty="0"/>
          </a:p>
          <a:p>
            <a:pPr lvl="1"/>
            <a:r>
              <a:rPr lang="en-GB" dirty="0" smtClean="0"/>
              <a:t>shares</a:t>
            </a:r>
            <a:endParaRPr lang="en-GB" dirty="0"/>
          </a:p>
          <a:p>
            <a:pPr lvl="1"/>
            <a:r>
              <a:rPr lang="en-GB" dirty="0" smtClean="0"/>
              <a:t>owner’s </a:t>
            </a:r>
            <a:r>
              <a:rPr lang="en-GB" dirty="0"/>
              <a:t>capital</a:t>
            </a:r>
          </a:p>
          <a:p>
            <a:pPr lvl="1"/>
            <a:r>
              <a:rPr lang="en-GB" dirty="0" smtClean="0"/>
              <a:t>debentures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 smtClean="0"/>
              <a:t>Revenue </a:t>
            </a:r>
            <a:r>
              <a:rPr lang="en-GB" dirty="0"/>
              <a:t>income:</a:t>
            </a:r>
          </a:p>
          <a:p>
            <a:pPr lvl="1"/>
            <a:r>
              <a:rPr lang="en-GB" dirty="0" smtClean="0"/>
              <a:t>cash </a:t>
            </a:r>
            <a:r>
              <a:rPr lang="en-GB" dirty="0"/>
              <a:t>sales</a:t>
            </a:r>
          </a:p>
          <a:p>
            <a:pPr lvl="1"/>
            <a:r>
              <a:rPr lang="en-GB" dirty="0" smtClean="0"/>
              <a:t>credit </a:t>
            </a:r>
            <a:r>
              <a:rPr lang="en-GB" dirty="0"/>
              <a:t>sales</a:t>
            </a:r>
          </a:p>
          <a:p>
            <a:pPr lvl="1"/>
            <a:r>
              <a:rPr lang="en-GB" dirty="0" smtClean="0"/>
              <a:t>rent </a:t>
            </a:r>
            <a:r>
              <a:rPr lang="en-GB" dirty="0"/>
              <a:t>received</a:t>
            </a:r>
          </a:p>
          <a:p>
            <a:pPr lvl="1"/>
            <a:r>
              <a:rPr lang="en-GB" dirty="0" smtClean="0"/>
              <a:t>commission </a:t>
            </a:r>
            <a:r>
              <a:rPr lang="en-GB" dirty="0"/>
              <a:t>received</a:t>
            </a:r>
          </a:p>
          <a:p>
            <a:pPr lvl="1"/>
            <a:r>
              <a:rPr lang="en-GB" dirty="0" smtClean="0"/>
              <a:t>interest </a:t>
            </a:r>
            <a:r>
              <a:rPr lang="en-GB" dirty="0"/>
              <a:t>received</a:t>
            </a:r>
          </a:p>
          <a:p>
            <a:pPr lvl="1"/>
            <a:r>
              <a:rPr lang="en-GB" dirty="0" smtClean="0"/>
              <a:t>discount </a:t>
            </a:r>
            <a:r>
              <a:rPr lang="en-GB" dirty="0"/>
              <a:t>received.</a:t>
            </a:r>
          </a:p>
        </p:txBody>
      </p:sp>
    </p:spTree>
    <p:extLst>
      <p:ext uri="{BB962C8B-B14F-4D97-AF65-F5344CB8AC3E}">
        <p14:creationId xmlns:p14="http://schemas.microsoft.com/office/powerpoint/2010/main" val="345857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Unit 3 is an external examination worth 35% of your final qualification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exam is in May 2020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This is a essential part of the course success and marks in this unit will have a HUGE impact on your overall achievement in the course.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28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72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0856"/>
            <a:ext cx="8610600" cy="1293028"/>
          </a:xfrm>
        </p:spPr>
        <p:txBody>
          <a:bodyPr anchor="b"/>
          <a:lstStyle/>
          <a:p>
            <a:pPr algn="ctr"/>
            <a:r>
              <a:rPr lang="en-GB" dirty="0" smtClean="0"/>
              <a:t>SCORES and Grade POINTS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200" t="23968" r="17500" b="35906"/>
          <a:stretch/>
        </p:blipFill>
        <p:spPr>
          <a:xfrm>
            <a:off x="647700" y="2293884"/>
            <a:ext cx="7315199" cy="3913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100" t="30844" r="54000" b="18407"/>
          <a:stretch/>
        </p:blipFill>
        <p:spPr>
          <a:xfrm>
            <a:off x="8610599" y="523955"/>
            <a:ext cx="2767584" cy="58839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44966" y="5423339"/>
            <a:ext cx="1513490" cy="630620"/>
          </a:xfrm>
          <a:prstGeom prst="rect">
            <a:avLst/>
          </a:prstGeom>
          <a:solidFill>
            <a:schemeClr val="accent6">
              <a:lumMod val="40000"/>
              <a:lumOff val="60000"/>
              <a:alpha val="41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610597" y="4871546"/>
            <a:ext cx="2767586" cy="1536314"/>
          </a:xfrm>
          <a:prstGeom prst="rect">
            <a:avLst/>
          </a:prstGeom>
          <a:solidFill>
            <a:schemeClr val="accent6">
              <a:lumMod val="40000"/>
              <a:lumOff val="60000"/>
              <a:alpha val="41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731877" y="5884640"/>
            <a:ext cx="170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TARGET!</a:t>
            </a:r>
            <a:endParaRPr lang="en-GB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349154" y="6207516"/>
            <a:ext cx="542598" cy="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180083" y="5884640"/>
            <a:ext cx="745249" cy="222012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31476" y="4177862"/>
            <a:ext cx="1513490" cy="18760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765" y="1048153"/>
            <a:ext cx="9519745" cy="129302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Unit 3: Personal and Business Finance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The exam….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66" y="2194560"/>
            <a:ext cx="11033234" cy="444272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100 marks available </a:t>
            </a:r>
          </a:p>
          <a:p>
            <a:r>
              <a:rPr lang="en-GB" dirty="0" smtClean="0"/>
              <a:t>You will get a calculator</a:t>
            </a:r>
          </a:p>
          <a:p>
            <a:r>
              <a:rPr lang="en-GB" dirty="0" smtClean="0"/>
              <a:t>EVERY mark counts!!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3000" b="1" u="sng" dirty="0" smtClean="0"/>
              <a:t>GRADE BOUNDARIES (JULY 2019)</a:t>
            </a:r>
            <a:endParaRPr lang="en-GB" b="1" u="sng" dirty="0"/>
          </a:p>
          <a:p>
            <a:pPr marL="0" indent="0" algn="ctr">
              <a:buNone/>
            </a:pPr>
            <a:endParaRPr lang="en-GB" b="1" u="sng" dirty="0" smtClean="0"/>
          </a:p>
          <a:p>
            <a:pPr marL="0" indent="0" algn="ctr">
              <a:buNone/>
            </a:pPr>
            <a:endParaRPr lang="en-GB" b="1" u="sng" dirty="0"/>
          </a:p>
          <a:p>
            <a:pPr marL="0" indent="0" algn="ctr">
              <a:buNone/>
            </a:pPr>
            <a:endParaRPr lang="en-GB" b="1" u="sng" dirty="0" smtClean="0"/>
          </a:p>
          <a:p>
            <a:pPr marL="0" indent="0">
              <a:buNone/>
            </a:pPr>
            <a:endParaRPr lang="en-GB" b="1" u="sng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en-GB" b="1" i="1" u="sng" dirty="0" smtClean="0"/>
              <a:t>THEREFORE – YOU ARE LOOKING AT GETTING 75 (meaning you can lose 25 marks ONLY!)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065336"/>
              </p:ext>
            </p:extLst>
          </p:nvPr>
        </p:nvGraphicFramePr>
        <p:xfrm>
          <a:off x="1978573" y="4368623"/>
          <a:ext cx="7559566" cy="1343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9525">
                  <a:extLst>
                    <a:ext uri="{9D8B030D-6E8A-4147-A177-3AD203B41FA5}">
                      <a16:colId xmlns:a16="http://schemas.microsoft.com/office/drawing/2014/main" val="188083473"/>
                    </a:ext>
                  </a:extLst>
                </a:gridCol>
                <a:gridCol w="1596320">
                  <a:extLst>
                    <a:ext uri="{9D8B030D-6E8A-4147-A177-3AD203B41FA5}">
                      <a16:colId xmlns:a16="http://schemas.microsoft.com/office/drawing/2014/main" val="2286134561"/>
                    </a:ext>
                  </a:extLst>
                </a:gridCol>
                <a:gridCol w="1447636">
                  <a:extLst>
                    <a:ext uri="{9D8B030D-6E8A-4147-A177-3AD203B41FA5}">
                      <a16:colId xmlns:a16="http://schemas.microsoft.com/office/drawing/2014/main" val="2839131601"/>
                    </a:ext>
                  </a:extLst>
                </a:gridCol>
                <a:gridCol w="1126085">
                  <a:extLst>
                    <a:ext uri="{9D8B030D-6E8A-4147-A177-3AD203B41FA5}">
                      <a16:colId xmlns:a16="http://schemas.microsoft.com/office/drawing/2014/main" val="173512586"/>
                    </a:ext>
                  </a:extLst>
                </a:gridCol>
              </a:tblGrid>
              <a:tr h="42925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DISTINCTION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MERIT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PASS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110227"/>
                  </a:ext>
                </a:extLst>
              </a:tr>
              <a:tr h="767402">
                <a:tc>
                  <a:txBody>
                    <a:bodyPr/>
                    <a:lstStyle/>
                    <a:p>
                      <a:pPr algn="ctr"/>
                      <a:r>
                        <a:rPr lang="en-GB" b="1" u="none" dirty="0" smtClean="0"/>
                        <a:t>UNIT</a:t>
                      </a:r>
                      <a:r>
                        <a:rPr lang="en-GB" b="1" u="none" baseline="0" dirty="0" smtClean="0"/>
                        <a:t> 3</a:t>
                      </a:r>
                    </a:p>
                    <a:p>
                      <a:pPr algn="ctr"/>
                      <a:r>
                        <a:rPr lang="en-GB" dirty="0" smtClean="0"/>
                        <a:t>Personal and Business Finance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</a:t>
                      </a:r>
                      <a:endParaRPr lang="en-GB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</a:t>
                      </a:r>
                      <a:endParaRPr lang="en-GB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</a:t>
                      </a:r>
                      <a:endParaRPr lang="en-GB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969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9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308" y="1260762"/>
            <a:ext cx="8610600" cy="1293028"/>
          </a:xfrm>
        </p:spPr>
        <p:txBody>
          <a:bodyPr/>
          <a:lstStyle/>
          <a:p>
            <a:pPr algn="ctr"/>
            <a:r>
              <a:rPr lang="en-US" u="sng" dirty="0" smtClean="0"/>
              <a:t>WEBSITES TO SUPPORT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78034"/>
            <a:ext cx="10820400" cy="3440651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www.beebusinessbee.co.uk/index.php/business-qualifications/btec-nationals-business-level-3/btec-nationals-2016</a:t>
            </a:r>
            <a:endParaRPr lang="en-GB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www.Tutor2u.net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4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290" y="259876"/>
            <a:ext cx="11603420" cy="1293028"/>
          </a:xfrm>
        </p:spPr>
        <p:txBody>
          <a:bodyPr anchor="b">
            <a:normAutofit/>
          </a:bodyPr>
          <a:lstStyle/>
          <a:p>
            <a:r>
              <a:rPr lang="en-GB" sz="2400" b="1" dirty="0" smtClean="0">
                <a:latin typeface="+mn-lt"/>
              </a:rPr>
              <a:t>1. Understand </a:t>
            </a:r>
            <a:r>
              <a:rPr lang="en-GB" sz="2400" b="1" dirty="0">
                <a:latin typeface="+mn-lt"/>
              </a:rPr>
              <a:t>the importance </a:t>
            </a:r>
            <a:r>
              <a:rPr lang="en-GB" sz="2400" b="1" dirty="0" smtClean="0">
                <a:latin typeface="+mn-lt"/>
              </a:rPr>
              <a:t>of managing </a:t>
            </a:r>
            <a:r>
              <a:rPr lang="en-GB" sz="2400" b="1" dirty="0">
                <a:latin typeface="+mn-lt"/>
              </a:rPr>
              <a:t>personal finance</a:t>
            </a:r>
            <a:endParaRPr lang="en-GB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290" y="1768891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Functions and role of </a:t>
            </a:r>
            <a:r>
              <a:rPr lang="en-GB" u="sng" dirty="0" smtClean="0"/>
              <a:t>money</a:t>
            </a:r>
          </a:p>
          <a:p>
            <a:pPr marL="0" indent="0">
              <a:buNone/>
            </a:pPr>
            <a:r>
              <a:rPr lang="en-GB" dirty="0"/>
              <a:t>The ability to handle money received, and to control money paid, is a fundamental requirement </a:t>
            </a:r>
            <a:r>
              <a:rPr lang="en-GB" dirty="0" smtClean="0"/>
              <a:t>for personal </a:t>
            </a:r>
            <a:r>
              <a:rPr lang="en-GB" dirty="0"/>
              <a:t>and business success. This success relies on understanding what ‘money’ is.</a:t>
            </a:r>
          </a:p>
          <a:p>
            <a:pPr marL="0" indent="0">
              <a:buNone/>
            </a:pPr>
            <a:r>
              <a:rPr lang="en-GB" dirty="0" smtClean="0"/>
              <a:t>Functions </a:t>
            </a:r>
            <a:r>
              <a:rPr lang="en-GB" dirty="0"/>
              <a:t>of money:</a:t>
            </a:r>
          </a:p>
          <a:p>
            <a:r>
              <a:rPr lang="en-GB" dirty="0" smtClean="0"/>
              <a:t>unit </a:t>
            </a:r>
            <a:r>
              <a:rPr lang="en-GB" dirty="0"/>
              <a:t>of account</a:t>
            </a:r>
          </a:p>
          <a:p>
            <a:r>
              <a:rPr lang="en-GB" dirty="0" smtClean="0"/>
              <a:t>means </a:t>
            </a:r>
            <a:r>
              <a:rPr lang="en-GB" dirty="0"/>
              <a:t>of exchange</a:t>
            </a:r>
          </a:p>
          <a:p>
            <a:r>
              <a:rPr lang="en-GB" dirty="0" smtClean="0"/>
              <a:t>store </a:t>
            </a:r>
            <a:r>
              <a:rPr lang="en-GB" dirty="0"/>
              <a:t>of value</a:t>
            </a:r>
          </a:p>
          <a:p>
            <a:r>
              <a:rPr lang="en-GB" dirty="0" smtClean="0"/>
              <a:t>legal </a:t>
            </a:r>
            <a:r>
              <a:rPr lang="en-GB" dirty="0"/>
              <a:t>tender.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40279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Role of money is affected and influenced by a number of factors:</a:t>
            </a:r>
          </a:p>
          <a:p>
            <a:r>
              <a:rPr lang="en-GB" dirty="0" smtClean="0"/>
              <a:t>personal </a:t>
            </a:r>
            <a:r>
              <a:rPr lang="en-GB" dirty="0"/>
              <a:t>attitudes towards risk and reward, borrowing, spending and saving</a:t>
            </a:r>
          </a:p>
          <a:p>
            <a:r>
              <a:rPr lang="en-GB" dirty="0" smtClean="0"/>
              <a:t>life </a:t>
            </a:r>
            <a:r>
              <a:rPr lang="en-GB" dirty="0"/>
              <a:t>stages (childhood, adolescence, young adult, middle age, old age), key </a:t>
            </a:r>
            <a:r>
              <a:rPr lang="en-GB" dirty="0" smtClean="0"/>
              <a:t>features of </a:t>
            </a:r>
            <a:r>
              <a:rPr lang="en-GB" dirty="0"/>
              <a:t>each stage, financial needs and implications at each stage</a:t>
            </a:r>
          </a:p>
          <a:p>
            <a:r>
              <a:rPr lang="en-GB" dirty="0" smtClean="0"/>
              <a:t>culture</a:t>
            </a:r>
            <a:r>
              <a:rPr lang="en-GB" dirty="0"/>
              <a:t>, including religious and ethical beliefs</a:t>
            </a:r>
          </a:p>
          <a:p>
            <a:r>
              <a:rPr lang="en-GB" dirty="0" smtClean="0"/>
              <a:t>life </a:t>
            </a:r>
            <a:r>
              <a:rPr lang="en-GB" dirty="0"/>
              <a:t>events can vary the personal life cycle from individual to individual</a:t>
            </a:r>
          </a:p>
          <a:p>
            <a:r>
              <a:rPr lang="en-GB" dirty="0" smtClean="0"/>
              <a:t>external </a:t>
            </a:r>
            <a:r>
              <a:rPr lang="en-GB" dirty="0"/>
              <a:t>influences/trends and the financial-related effects</a:t>
            </a:r>
          </a:p>
          <a:p>
            <a:r>
              <a:rPr lang="en-GB" dirty="0" smtClean="0"/>
              <a:t>interest </a:t>
            </a:r>
            <a:r>
              <a:rPr lang="en-GB" dirty="0"/>
              <a:t>rates, cost of borrowing versus reward of saving.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4290" y="259876"/>
            <a:ext cx="11603420" cy="1293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latin typeface="+mn-lt"/>
              </a:rPr>
              <a:t>2. Understand the importance of managing personal finance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0400"/>
            <a:ext cx="11201400" cy="4927600"/>
          </a:xfrm>
        </p:spPr>
        <p:txBody>
          <a:bodyPr>
            <a:normAutofit/>
          </a:bodyPr>
          <a:lstStyle/>
          <a:p>
            <a:r>
              <a:rPr lang="en-GB" dirty="0"/>
              <a:t>Planning expenditure, common principles to be considered in planning personal finances:</a:t>
            </a:r>
          </a:p>
          <a:p>
            <a:pPr lvl="1"/>
            <a:r>
              <a:rPr lang="en-GB" dirty="0" smtClean="0"/>
              <a:t>to </a:t>
            </a:r>
            <a:r>
              <a:rPr lang="en-GB" dirty="0"/>
              <a:t>avoid getting into debt</a:t>
            </a:r>
          </a:p>
          <a:p>
            <a:pPr lvl="1"/>
            <a:r>
              <a:rPr lang="en-GB" dirty="0" smtClean="0"/>
              <a:t>to </a:t>
            </a:r>
            <a:r>
              <a:rPr lang="en-GB" dirty="0"/>
              <a:t>control costs</a:t>
            </a:r>
          </a:p>
          <a:p>
            <a:pPr lvl="1"/>
            <a:r>
              <a:rPr lang="en-GB" dirty="0" smtClean="0"/>
              <a:t>avoid </a:t>
            </a:r>
            <a:r>
              <a:rPr lang="en-GB" dirty="0"/>
              <a:t>legal action and/or repossession</a:t>
            </a:r>
          </a:p>
          <a:p>
            <a:pPr lvl="1"/>
            <a:r>
              <a:rPr lang="en-GB" dirty="0" smtClean="0"/>
              <a:t>remain solvent</a:t>
            </a:r>
          </a:p>
          <a:p>
            <a:pPr lvl="1"/>
            <a:r>
              <a:rPr lang="en-GB" dirty="0" smtClean="0"/>
              <a:t>maintain </a:t>
            </a:r>
            <a:r>
              <a:rPr lang="en-GB" dirty="0"/>
              <a:t>a good credit rating</a:t>
            </a:r>
          </a:p>
          <a:p>
            <a:pPr lvl="1"/>
            <a:r>
              <a:rPr lang="en-GB" dirty="0" smtClean="0"/>
              <a:t>avoid </a:t>
            </a:r>
            <a:r>
              <a:rPr lang="en-GB" dirty="0"/>
              <a:t>bankruptcy</a:t>
            </a:r>
          </a:p>
          <a:p>
            <a:pPr lvl="1"/>
            <a:r>
              <a:rPr lang="en-GB" dirty="0" smtClean="0"/>
              <a:t>to </a:t>
            </a:r>
            <a:r>
              <a:rPr lang="en-GB" dirty="0"/>
              <a:t>manage money to fund purchases</a:t>
            </a:r>
          </a:p>
          <a:p>
            <a:pPr lvl="1"/>
            <a:r>
              <a:rPr lang="en-GB" dirty="0" smtClean="0"/>
              <a:t>generate </a:t>
            </a:r>
            <a:r>
              <a:rPr lang="en-GB" dirty="0"/>
              <a:t>income and </a:t>
            </a:r>
            <a:r>
              <a:rPr lang="en-GB" dirty="0" smtClean="0"/>
              <a:t>savings</a:t>
            </a:r>
          </a:p>
          <a:p>
            <a:pPr lvl="1"/>
            <a:r>
              <a:rPr lang="en-GB" dirty="0" smtClean="0"/>
              <a:t>set </a:t>
            </a:r>
            <a:r>
              <a:rPr lang="en-GB" dirty="0"/>
              <a:t>financial targets and goals</a:t>
            </a:r>
          </a:p>
          <a:p>
            <a:pPr lvl="1"/>
            <a:r>
              <a:rPr lang="en-GB" dirty="0" smtClean="0"/>
              <a:t>provide </a:t>
            </a:r>
            <a:r>
              <a:rPr lang="en-GB" dirty="0"/>
              <a:t>insurance against loss or illness</a:t>
            </a:r>
          </a:p>
          <a:p>
            <a:pPr lvl="1"/>
            <a:r>
              <a:rPr lang="en-GB" dirty="0" smtClean="0"/>
              <a:t>counter </a:t>
            </a:r>
            <a:r>
              <a:rPr lang="en-GB" dirty="0"/>
              <a:t>the effects of inflation.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8580" y="395343"/>
            <a:ext cx="11603420" cy="1293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latin typeface="+mn-lt"/>
              </a:rPr>
              <a:t>3</a:t>
            </a:r>
            <a:r>
              <a:rPr lang="en-GB" sz="2400" b="1" dirty="0" smtClean="0">
                <a:latin typeface="+mn-lt"/>
              </a:rPr>
              <a:t>. Understand the importance of managing personal finance</a:t>
            </a:r>
            <a:endParaRPr lang="en-GB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15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3319" y="598907"/>
            <a:ext cx="8610600" cy="1293028"/>
          </a:xfrm>
        </p:spPr>
        <p:txBody>
          <a:bodyPr/>
          <a:lstStyle/>
          <a:p>
            <a:r>
              <a:rPr lang="en-GB" dirty="0" smtClean="0"/>
              <a:t>4. Different </a:t>
            </a:r>
            <a:r>
              <a:rPr lang="en-GB" dirty="0"/>
              <a:t>ways to pay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87" y="1777226"/>
            <a:ext cx="11248808" cy="46877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The use of money as a payment method, advantages and disadvantages of:</a:t>
            </a:r>
          </a:p>
          <a:p>
            <a:r>
              <a:rPr lang="en-GB" dirty="0" smtClean="0"/>
              <a:t>cash</a:t>
            </a:r>
            <a:endParaRPr lang="en-GB" dirty="0"/>
          </a:p>
          <a:p>
            <a:r>
              <a:rPr lang="en-GB" dirty="0" smtClean="0"/>
              <a:t>debit </a:t>
            </a:r>
            <a:r>
              <a:rPr lang="en-GB" dirty="0"/>
              <a:t>card</a:t>
            </a:r>
          </a:p>
          <a:p>
            <a:r>
              <a:rPr lang="en-GB" dirty="0" smtClean="0"/>
              <a:t>credit </a:t>
            </a:r>
            <a:r>
              <a:rPr lang="en-GB" dirty="0"/>
              <a:t>card</a:t>
            </a:r>
          </a:p>
          <a:p>
            <a:r>
              <a:rPr lang="en-GB" dirty="0" smtClean="0"/>
              <a:t>cheque</a:t>
            </a:r>
            <a:endParaRPr lang="en-GB" dirty="0"/>
          </a:p>
          <a:p>
            <a:r>
              <a:rPr lang="en-GB" dirty="0" smtClean="0"/>
              <a:t>electronic </a:t>
            </a:r>
            <a:r>
              <a:rPr lang="en-GB" dirty="0"/>
              <a:t>transfer</a:t>
            </a:r>
          </a:p>
          <a:p>
            <a:r>
              <a:rPr lang="en-GB" dirty="0" smtClean="0"/>
              <a:t>direct </a:t>
            </a:r>
            <a:r>
              <a:rPr lang="en-GB" dirty="0"/>
              <a:t>debit</a:t>
            </a:r>
          </a:p>
          <a:p>
            <a:r>
              <a:rPr lang="en-GB" dirty="0" smtClean="0"/>
              <a:t>standing </a:t>
            </a:r>
            <a:r>
              <a:rPr lang="en-GB" dirty="0"/>
              <a:t>order</a:t>
            </a:r>
          </a:p>
          <a:p>
            <a:r>
              <a:rPr lang="en-GB" dirty="0" smtClean="0"/>
              <a:t>pre-paid cards</a:t>
            </a:r>
          </a:p>
          <a:p>
            <a:r>
              <a:rPr lang="en-GB" dirty="0" smtClean="0"/>
              <a:t>contactless </a:t>
            </a:r>
            <a:r>
              <a:rPr lang="en-GB" dirty="0"/>
              <a:t>cards</a:t>
            </a:r>
          </a:p>
          <a:p>
            <a:r>
              <a:rPr lang="en-GB" dirty="0" smtClean="0"/>
              <a:t>charge </a:t>
            </a:r>
            <a:r>
              <a:rPr lang="en-GB" dirty="0"/>
              <a:t>cards</a:t>
            </a:r>
          </a:p>
          <a:p>
            <a:r>
              <a:rPr lang="en-GB" dirty="0" smtClean="0"/>
              <a:t>store </a:t>
            </a:r>
            <a:r>
              <a:rPr lang="en-GB" dirty="0"/>
              <a:t>cards</a:t>
            </a:r>
          </a:p>
          <a:p>
            <a:r>
              <a:rPr lang="en-GB" dirty="0" smtClean="0"/>
              <a:t>mobile </a:t>
            </a:r>
            <a:r>
              <a:rPr lang="en-GB" dirty="0"/>
              <a:t>banking</a:t>
            </a:r>
          </a:p>
          <a:p>
            <a:r>
              <a:rPr lang="en-GB" dirty="0" smtClean="0"/>
              <a:t>Banker’s </a:t>
            </a:r>
            <a:r>
              <a:rPr lang="en-GB" dirty="0"/>
              <a:t>Automated Clearing Services (BACS) </a:t>
            </a:r>
            <a:endParaRPr lang="en-GB" dirty="0" smtClean="0"/>
          </a:p>
          <a:p>
            <a:r>
              <a:rPr lang="en-GB" dirty="0" smtClean="0"/>
              <a:t>Faster </a:t>
            </a:r>
            <a:r>
              <a:rPr lang="en-GB" dirty="0"/>
              <a:t>Payments Service (FPS)</a:t>
            </a:r>
          </a:p>
          <a:p>
            <a:r>
              <a:rPr lang="en-GB" dirty="0" smtClean="0"/>
              <a:t>Clearing </a:t>
            </a:r>
            <a:r>
              <a:rPr lang="en-GB" dirty="0"/>
              <a:t>House Automated Payment System (CHAPS).</a:t>
            </a:r>
          </a:p>
        </p:txBody>
      </p:sp>
    </p:spTree>
    <p:extLst>
      <p:ext uri="{BB962C8B-B14F-4D97-AF65-F5344CB8AC3E}">
        <p14:creationId xmlns:p14="http://schemas.microsoft.com/office/powerpoint/2010/main" val="298168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170</TotalTime>
  <Words>795</Words>
  <Application>Microsoft Office PowerPoint</Application>
  <PresentationFormat>Widescreen</PresentationFormat>
  <Paragraphs>169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Vapor Trail</vt:lpstr>
      <vt:lpstr>BTEC Business </vt:lpstr>
      <vt:lpstr>HOMEWORK</vt:lpstr>
      <vt:lpstr>SCORES and Grade POINTS</vt:lpstr>
      <vt:lpstr>Unit 3: Personal and Business Finance The exam….</vt:lpstr>
      <vt:lpstr>WEBSITES TO SUPPORT</vt:lpstr>
      <vt:lpstr>1. Understand the importance of managing personal finance</vt:lpstr>
      <vt:lpstr>PowerPoint Presentation</vt:lpstr>
      <vt:lpstr>PowerPoint Presentation</vt:lpstr>
      <vt:lpstr>4. Different ways to pay</vt:lpstr>
      <vt:lpstr>5. Current accounts</vt:lpstr>
      <vt:lpstr>6. Managing personal finance</vt:lpstr>
      <vt:lpstr>7. investment</vt:lpstr>
      <vt:lpstr>8. Risk and reward</vt:lpstr>
      <vt:lpstr>9. Explore the personal finance sector</vt:lpstr>
      <vt:lpstr>10. Communicating with customers</vt:lpstr>
      <vt:lpstr>11. Consumer protection in relation to personal finance</vt:lpstr>
      <vt:lpstr>12. Information guidance and advice</vt:lpstr>
      <vt:lpstr>13. Understand the purpose of accounting</vt:lpstr>
      <vt:lpstr>14. INCOME Types of income</vt:lpstr>
      <vt:lpstr>PowerPoint Presentation</vt:lpstr>
    </vt:vector>
  </TitlesOfParts>
  <Company>Sir John Hunt CSC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</dc:title>
  <dc:creator>C. Pownall</dc:creator>
  <cp:lastModifiedBy>14dora.szucs</cp:lastModifiedBy>
  <cp:revision>19</cp:revision>
  <dcterms:created xsi:type="dcterms:W3CDTF">2019-09-25T12:28:32Z</dcterms:created>
  <dcterms:modified xsi:type="dcterms:W3CDTF">2019-10-08T13:23:22Z</dcterms:modified>
</cp:coreProperties>
</file>